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58" r:id="rId3"/>
    <p:sldId id="325" r:id="rId4"/>
    <p:sldId id="326" r:id="rId5"/>
    <p:sldId id="281" r:id="rId6"/>
    <p:sldId id="327" r:id="rId7"/>
    <p:sldId id="295" r:id="rId8"/>
    <p:sldId id="292" r:id="rId9"/>
    <p:sldId id="296" r:id="rId10"/>
    <p:sldId id="316" r:id="rId11"/>
    <p:sldId id="32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09/04/2025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seasonality influence the occurrence of algal blooms within Loch Leven? </a:t>
            </a:r>
          </a:p>
          <a:p>
            <a:r>
              <a:rPr lang="en-GB" dirty="0"/>
              <a:t>What are the drivers (chemical and physical) of algal blooms in Loch Leven?</a:t>
            </a:r>
          </a:p>
          <a:p>
            <a:r>
              <a:rPr lang="en-GB" dirty="0"/>
              <a:t>How does environmental drivers influence the composition of phytoplankton communities within Loch Leven?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91A8-6648-254E-F855-86DB434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7B8D-EE5E-7946-901B-DF024957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Imputed data</a:t>
            </a:r>
          </a:p>
          <a:p>
            <a:r>
              <a:rPr lang="en-GB" dirty="0"/>
              <a:t>NAs removed</a:t>
            </a:r>
          </a:p>
          <a:p>
            <a:endParaRPr lang="en-GB" dirty="0"/>
          </a:p>
          <a:p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 increase Means Squared Error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the model’s Mean Squared Error (MSE) increases when a variable is removed.</a:t>
            </a:r>
          </a:p>
          <a:p>
            <a:pPr lvl="1"/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mean the variable is more important for prediction.</a:t>
            </a:r>
            <a:endParaRPr kumimoji="0" lang="en-US" altLang="en-US" sz="2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 in </a:t>
            </a:r>
            <a:r>
              <a:rPr lang="en-US" altLang="en-US" sz="2200" dirty="0"/>
              <a:t>Node purity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Measures how much each variable contributes to node purity in the decision trees.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Higher values indicate more influence in splitting decisions.</a:t>
            </a:r>
            <a:endParaRPr lang="en-US" altLang="en-US" sz="19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%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IncMSE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is better for understanding predictive power, while </a:t>
            </a:r>
            <a:r>
              <a:rPr kumimoji="0" lang="en-US" altLang="en-US" sz="19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IncNodePurity</a:t>
            </a:r>
            <a:r>
              <a:rPr kumimoji="0" lang="en-US" altLang="en-US" sz="1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focuses on tree structure. </a:t>
            </a:r>
            <a:endParaRPr lang="en-US" altLang="en-US" sz="1900" dirty="0"/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AFD0081-FC2E-1E1C-DEF8-F0C663A4E946}"/>
              </a:ext>
            </a:extLst>
          </p:cNvPr>
          <p:cNvSpPr txBox="1">
            <a:spLocks/>
          </p:cNvSpPr>
          <p:nvPr/>
        </p:nvSpPr>
        <p:spPr>
          <a:xfrm>
            <a:off x="838200" y="334299"/>
            <a:ext cx="8866239" cy="629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Refer to code</a:t>
            </a:r>
          </a:p>
        </p:txBody>
      </p:sp>
    </p:spTree>
    <p:extLst>
      <p:ext uri="{BB962C8B-B14F-4D97-AF65-F5344CB8AC3E}">
        <p14:creationId xmlns:p14="http://schemas.microsoft.com/office/powerpoint/2010/main" val="2820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2AC5A0-5EDD-B500-4A85-03EA97F76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12385"/>
              </p:ext>
            </p:extLst>
          </p:nvPr>
        </p:nvGraphicFramePr>
        <p:xfrm>
          <a:off x="171378" y="100234"/>
          <a:ext cx="11849244" cy="360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164236511"/>
                    </a:ext>
                  </a:extLst>
                </a:gridCol>
                <a:gridCol w="990793">
                  <a:extLst>
                    <a:ext uri="{9D8B030D-6E8A-4147-A177-3AD203B41FA5}">
                      <a16:colId xmlns:a16="http://schemas.microsoft.com/office/drawing/2014/main" val="3051340489"/>
                    </a:ext>
                  </a:extLst>
                </a:gridCol>
                <a:gridCol w="1334739">
                  <a:extLst>
                    <a:ext uri="{9D8B030D-6E8A-4147-A177-3AD203B41FA5}">
                      <a16:colId xmlns:a16="http://schemas.microsoft.com/office/drawing/2014/main" val="3695854710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4966318"/>
                    </a:ext>
                  </a:extLst>
                </a:gridCol>
                <a:gridCol w="1122237">
                  <a:extLst>
                    <a:ext uri="{9D8B030D-6E8A-4147-A177-3AD203B41FA5}">
                      <a16:colId xmlns:a16="http://schemas.microsoft.com/office/drawing/2014/main" val="3589763057"/>
                    </a:ext>
                  </a:extLst>
                </a:gridCol>
                <a:gridCol w="1082221">
                  <a:extLst>
                    <a:ext uri="{9D8B030D-6E8A-4147-A177-3AD203B41FA5}">
                      <a16:colId xmlns:a16="http://schemas.microsoft.com/office/drawing/2014/main" val="3444922848"/>
                    </a:ext>
                  </a:extLst>
                </a:gridCol>
                <a:gridCol w="1262591">
                  <a:extLst>
                    <a:ext uri="{9D8B030D-6E8A-4147-A177-3AD203B41FA5}">
                      <a16:colId xmlns:a16="http://schemas.microsoft.com/office/drawing/2014/main" val="3595964568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2489877960"/>
                    </a:ext>
                  </a:extLst>
                </a:gridCol>
                <a:gridCol w="1102335">
                  <a:extLst>
                    <a:ext uri="{9D8B030D-6E8A-4147-A177-3AD203B41FA5}">
                      <a16:colId xmlns:a16="http://schemas.microsoft.com/office/drawing/2014/main" val="1022071314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3419470689"/>
                    </a:ext>
                  </a:extLst>
                </a:gridCol>
                <a:gridCol w="870375">
                  <a:extLst>
                    <a:ext uri="{9D8B030D-6E8A-4147-A177-3AD203B41FA5}">
                      <a16:colId xmlns:a16="http://schemas.microsoft.com/office/drawing/2014/main" val="1124614103"/>
                    </a:ext>
                  </a:extLst>
                </a:gridCol>
                <a:gridCol w="693957">
                  <a:extLst>
                    <a:ext uri="{9D8B030D-6E8A-4147-A177-3AD203B41FA5}">
                      <a16:colId xmlns:a16="http://schemas.microsoft.com/office/drawing/2014/main" val="1236977289"/>
                    </a:ext>
                  </a:extLst>
                </a:gridCol>
              </a:tblGrid>
              <a:tr h="45089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Response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Fixed Effect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Interaction Terms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06400"/>
                  </a:ext>
                </a:extLst>
              </a:tr>
              <a:tr h="628027"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Soluble Reactive Phosphorus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Nitrate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Water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Season* 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577299"/>
                  </a:ext>
                </a:extLst>
              </a:tr>
              <a:tr h="45089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Total Biovolume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-0.0174±0.00994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450.757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0.0289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97274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Biovolume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-0.0126±0.00631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2063.553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0.0466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1630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0.00963±0.0138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-0.0427±0.293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703.449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533442"/>
                  </a:ext>
                </a:extLst>
              </a:tr>
              <a:tr h="353485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0.00580±0.0137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-0.172±0.295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-0.0396±0.0180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706.834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349312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0.00306±0.0141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-0.0557±0.323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-0.0458±0.0195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0.0567±0.0630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711.71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571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0.00198±0.0140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0.158±0.337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-0.0402±0.0192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0.0693±0.0632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-1.211±0.552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693.118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75547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0.0171±0.0395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-0.376±1.538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-0.158±0.0514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0.0928±0.147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-2.025±0.932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287.642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2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9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3DBCAC-B113-CB3D-37E7-4AC8862F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3848"/>
              </p:ext>
            </p:extLst>
          </p:nvPr>
        </p:nvGraphicFramePr>
        <p:xfrm>
          <a:off x="48088" y="773006"/>
          <a:ext cx="12127371" cy="3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115">
                  <a:extLst>
                    <a:ext uri="{9D8B030D-6E8A-4147-A177-3AD203B41FA5}">
                      <a16:colId xmlns:a16="http://schemas.microsoft.com/office/drawing/2014/main" val="308803813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167252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6298618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49602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3190429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781876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36951291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471184247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2720037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94812133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56674569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0637922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7921163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679915749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199357645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478259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3305381"/>
                    </a:ext>
                  </a:extLst>
                </a:gridCol>
              </a:tblGrid>
              <a:tr h="47536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Intercept</a:t>
                      </a: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Season*Phytoplankton 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18931"/>
                  </a:ext>
                </a:extLst>
              </a:tr>
              <a:tr h="475361">
                <a:tc v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Cryto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 Winter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Greens: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Summer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Autumn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3454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793838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11.23±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0.29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1.26±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-1.78±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-1.07± 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00187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10.11±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364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1598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730014"/>
                  </a:ext>
                </a:extLst>
              </a:tr>
              <a:tr h="29394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139.42±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58.95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2.32±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baseline="0" dirty="0">
                          <a:solidFill>
                            <a:schemeClr val="tx1"/>
                          </a:solidFill>
                        </a:rPr>
                        <a:t>0.74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100" b="1" baseline="0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-5.41±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-2.31±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1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226.14±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100.19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5.81±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-3.70±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-6.42±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2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1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1600" dirty="0"/>
              <a:t>When reporting differences report using actual biovolumes (</a:t>
            </a:r>
            <a:r>
              <a:rPr lang="en-GB" sz="1600" dirty="0" err="1"/>
              <a:t>unlog</a:t>
            </a:r>
            <a:r>
              <a:rPr lang="en-GB" sz="1600" dirty="0"/>
              <a:t>)\</a:t>
            </a:r>
          </a:p>
          <a:p>
            <a:pPr>
              <a:buFontTx/>
              <a:buChar char="-"/>
            </a:pPr>
            <a:r>
              <a:rPr lang="en-GB" sz="1600" dirty="0"/>
              <a:t>Flushing rate 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hart of different seasons&#10;&#10;AI-generated content may be incorrect.">
            <a:extLst>
              <a:ext uri="{FF2B5EF4-FFF2-40B4-BE49-F238E27FC236}">
                <a16:creationId xmlns:a16="http://schemas.microsoft.com/office/drawing/2014/main" id="{004B800A-3784-1C03-9431-69BAABCC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D1B7B-A6F5-18ED-B586-A18DBF880997}"/>
              </a:ext>
            </a:extLst>
          </p:cNvPr>
          <p:cNvSpPr txBox="1"/>
          <p:nvPr/>
        </p:nvSpPr>
        <p:spPr>
          <a:xfrm>
            <a:off x="2273299" y="11476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8FC7B-FCF0-FED3-7E1E-1007B18D73A9}"/>
              </a:ext>
            </a:extLst>
          </p:cNvPr>
          <p:cNvSpPr txBox="1"/>
          <p:nvPr/>
        </p:nvSpPr>
        <p:spPr>
          <a:xfrm>
            <a:off x="3251200" y="1092199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2C45F-7209-A1D0-2D12-BDFE9F1D7F45}"/>
              </a:ext>
            </a:extLst>
          </p:cNvPr>
          <p:cNvSpPr txBox="1"/>
          <p:nvPr/>
        </p:nvSpPr>
        <p:spPr>
          <a:xfrm>
            <a:off x="5359876" y="10738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261C1-C16C-75D0-5BCA-196F1FFE34BA}"/>
              </a:ext>
            </a:extLst>
          </p:cNvPr>
          <p:cNvSpPr txBox="1"/>
          <p:nvPr/>
        </p:nvSpPr>
        <p:spPr>
          <a:xfrm>
            <a:off x="4200523" y="961333"/>
            <a:ext cx="64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A4B64-5F65-EB14-1821-DD640F1BE49D}"/>
              </a:ext>
            </a:extLst>
          </p:cNvPr>
          <p:cNvSpPr txBox="1"/>
          <p:nvPr/>
        </p:nvSpPr>
        <p:spPr>
          <a:xfrm>
            <a:off x="6652259" y="1102358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02C91-5962-4811-D6DA-BCBFF274B94A}"/>
              </a:ext>
            </a:extLst>
          </p:cNvPr>
          <p:cNvSpPr txBox="1"/>
          <p:nvPr/>
        </p:nvSpPr>
        <p:spPr>
          <a:xfrm>
            <a:off x="7675878" y="105492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02B0-7BD4-0361-D531-BF022315AABF}"/>
              </a:ext>
            </a:extLst>
          </p:cNvPr>
          <p:cNvSpPr txBox="1"/>
          <p:nvPr/>
        </p:nvSpPr>
        <p:spPr>
          <a:xfrm>
            <a:off x="9789160" y="85001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A10B3-266B-BA6E-04D3-49EDD1A78FBB}"/>
              </a:ext>
            </a:extLst>
          </p:cNvPr>
          <p:cNvSpPr txBox="1"/>
          <p:nvPr/>
        </p:nvSpPr>
        <p:spPr>
          <a:xfrm>
            <a:off x="8560910" y="766055"/>
            <a:ext cx="64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A9147-5047-5061-51FB-ABE19B36CAF7}"/>
              </a:ext>
            </a:extLst>
          </p:cNvPr>
          <p:cNvSpPr txBox="1"/>
          <p:nvPr/>
        </p:nvSpPr>
        <p:spPr>
          <a:xfrm>
            <a:off x="2219960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CA8E3-0CC1-6E6B-DB6E-B2ADE678A751}"/>
              </a:ext>
            </a:extLst>
          </p:cNvPr>
          <p:cNvSpPr txBox="1"/>
          <p:nvPr/>
        </p:nvSpPr>
        <p:spPr>
          <a:xfrm>
            <a:off x="5242083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2B39A-C880-0AF2-744B-592D9B2D62DF}"/>
              </a:ext>
            </a:extLst>
          </p:cNvPr>
          <p:cNvSpPr txBox="1"/>
          <p:nvPr/>
        </p:nvSpPr>
        <p:spPr>
          <a:xfrm>
            <a:off x="3281441" y="3209973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6E27-E83D-2EA9-099A-E817FBCDBC72}"/>
              </a:ext>
            </a:extLst>
          </p:cNvPr>
          <p:cNvSpPr txBox="1"/>
          <p:nvPr/>
        </p:nvSpPr>
        <p:spPr>
          <a:xfrm>
            <a:off x="4272597" y="3426310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D5C3B-2C6B-D303-B0EC-3BB97E8AE1AB}"/>
              </a:ext>
            </a:extLst>
          </p:cNvPr>
          <p:cNvSpPr txBox="1"/>
          <p:nvPr/>
        </p:nvSpPr>
        <p:spPr>
          <a:xfrm>
            <a:off x="8642190" y="3719591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957C0-1C66-599F-E026-5D253973BCE2}"/>
              </a:ext>
            </a:extLst>
          </p:cNvPr>
          <p:cNvSpPr txBox="1"/>
          <p:nvPr/>
        </p:nvSpPr>
        <p:spPr>
          <a:xfrm>
            <a:off x="673909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E57F5-5E44-6070-B12D-1A951145320A}"/>
              </a:ext>
            </a:extLst>
          </p:cNvPr>
          <p:cNvSpPr txBox="1"/>
          <p:nvPr/>
        </p:nvSpPr>
        <p:spPr>
          <a:xfrm>
            <a:off x="770635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EC0E3-8653-A5EB-A493-38586EDF5439}"/>
              </a:ext>
            </a:extLst>
          </p:cNvPr>
          <p:cNvSpPr txBox="1"/>
          <p:nvPr/>
        </p:nvSpPr>
        <p:spPr>
          <a:xfrm>
            <a:off x="9728200" y="3812519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53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Spearman correlation between daphnia and each phytoplankton group</a:t>
            </a:r>
          </a:p>
        </p:txBody>
      </p:sp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085C663A-F490-74D8-8445-5810C39EB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3"/>
          <a:stretch/>
        </p:blipFill>
        <p:spPr>
          <a:xfrm>
            <a:off x="955437" y="301357"/>
            <a:ext cx="10284063" cy="29026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16FB8BD-916E-E175-FC2F-995138FC4FCA}"/>
              </a:ext>
            </a:extLst>
          </p:cNvPr>
          <p:cNvGrpSpPr/>
          <p:nvPr/>
        </p:nvGrpSpPr>
        <p:grpSpPr>
          <a:xfrm>
            <a:off x="3880104" y="6106579"/>
            <a:ext cx="4431792" cy="436880"/>
            <a:chOff x="1810512" y="2032000"/>
            <a:chExt cx="4431792" cy="436880"/>
          </a:xfrm>
        </p:grpSpPr>
        <p:pic>
          <p:nvPicPr>
            <p:cNvPr id="17" name="Picture 16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93D841B4-CAD5-4FCF-3739-BB24C595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7" t="44000" r="20232" b="50963"/>
            <a:stretch/>
          </p:blipFill>
          <p:spPr>
            <a:xfrm>
              <a:off x="3413760" y="2077720"/>
              <a:ext cx="1225296" cy="345440"/>
            </a:xfrm>
            <a:prstGeom prst="rect">
              <a:avLst/>
            </a:prstGeom>
          </p:spPr>
        </p:pic>
        <p:pic>
          <p:nvPicPr>
            <p:cNvPr id="18" name="Picture 17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E9E3764A-C62C-F18E-C96E-F7F8008E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4" t="93630" r="70663" b="666"/>
            <a:stretch/>
          </p:blipFill>
          <p:spPr>
            <a:xfrm>
              <a:off x="4581144" y="2054860"/>
              <a:ext cx="871728" cy="391160"/>
            </a:xfrm>
            <a:prstGeom prst="rect">
              <a:avLst/>
            </a:prstGeom>
          </p:spPr>
        </p:pic>
        <p:pic>
          <p:nvPicPr>
            <p:cNvPr id="20" name="Picture 19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A8BC44AA-7CCA-588A-1347-D23C4465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1" t="44000" r="68884" b="50963"/>
            <a:stretch/>
          </p:blipFill>
          <p:spPr>
            <a:xfrm>
              <a:off x="1810512" y="2077720"/>
              <a:ext cx="1603248" cy="345440"/>
            </a:xfrm>
            <a:prstGeom prst="rect">
              <a:avLst/>
            </a:prstGeom>
          </p:spPr>
        </p:pic>
        <p:pic>
          <p:nvPicPr>
            <p:cNvPr id="21" name="Picture 20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B694EA24-6706-DA6D-251E-5B8D6FF3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05" t="93364" r="22362" b="266"/>
            <a:stretch/>
          </p:blipFill>
          <p:spPr>
            <a:xfrm>
              <a:off x="5446776" y="2032000"/>
              <a:ext cx="795528" cy="436880"/>
            </a:xfrm>
            <a:prstGeom prst="rect">
              <a:avLst/>
            </a:prstGeom>
          </p:spPr>
        </p:pic>
      </p:grpSp>
      <p:pic>
        <p:nvPicPr>
          <p:cNvPr id="24" name="Picture 2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EDA17477-89E3-2BD1-9682-7A3CE2681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240"/>
          <a:stretch/>
        </p:blipFill>
        <p:spPr>
          <a:xfrm>
            <a:off x="952500" y="3203968"/>
            <a:ext cx="10287000" cy="293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EE78D-2BBE-9BD8-58DB-6267562FE057}"/>
              </a:ext>
            </a:extLst>
          </p:cNvPr>
          <p:cNvSpPr txBox="1"/>
          <p:nvPr/>
        </p:nvSpPr>
        <p:spPr>
          <a:xfrm>
            <a:off x="4697755" y="531768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0.543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A18A6-8FFC-13AF-EC2E-698B20D1AD5B}"/>
              </a:ext>
            </a:extLst>
          </p:cNvPr>
          <p:cNvSpPr txBox="1"/>
          <p:nvPr/>
        </p:nvSpPr>
        <p:spPr>
          <a:xfrm>
            <a:off x="9648297" y="531767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0.254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B920D-BDAF-0FCC-9DEE-FD18C89CD3D0}"/>
              </a:ext>
            </a:extLst>
          </p:cNvPr>
          <p:cNvSpPr txBox="1"/>
          <p:nvPr/>
        </p:nvSpPr>
        <p:spPr>
          <a:xfrm>
            <a:off x="4697755" y="3479606"/>
            <a:ext cx="953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0.247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06EE3-C2C4-16B8-0488-9E73BA5DC331}"/>
              </a:ext>
            </a:extLst>
          </p:cNvPr>
          <p:cNvSpPr txBox="1"/>
          <p:nvPr/>
        </p:nvSpPr>
        <p:spPr>
          <a:xfrm>
            <a:off x="9641314" y="3487991"/>
            <a:ext cx="1039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dirty="0">
                <a:latin typeface="Arial" panose="020B0604020202020204" pitchFamily="34" charset="0"/>
                <a:cs typeface="Arial" panose="020B0604020202020204" pitchFamily="34" charset="0"/>
              </a:rPr>
              <a:t>ρ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= -0.229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ne graph with dots&#10;&#10;AI-generated content may be incorrect.">
            <a:extLst>
              <a:ext uri="{FF2B5EF4-FFF2-40B4-BE49-F238E27FC236}">
                <a16:creationId xmlns:a16="http://schemas.microsoft.com/office/drawing/2014/main" id="{ED5F9DDC-B15E-3B09-64A7-10484210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8432</TotalTime>
  <Words>959</Words>
  <Application>Microsoft Office PowerPoint</Application>
  <PresentationFormat>Widescreen</PresentationFormat>
  <Paragraphs>424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How to test the effect of seasonality on phytoplankton groups </vt:lpstr>
      <vt:lpstr>PowerPoint Presentation</vt:lpstr>
      <vt:lpstr>Seasonal Daphnia Trends</vt:lpstr>
      <vt:lpstr>PowerPoint Presentation</vt:lpstr>
      <vt:lpstr>PowerPoint Presentation</vt:lpstr>
      <vt:lpstr>Random forest regression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114</cp:revision>
  <dcterms:created xsi:type="dcterms:W3CDTF">2025-03-19T14:55:57Z</dcterms:created>
  <dcterms:modified xsi:type="dcterms:W3CDTF">2025-04-09T11:21:43Z</dcterms:modified>
</cp:coreProperties>
</file>